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78" r:id="rId5"/>
    <p:sldId id="280" r:id="rId6"/>
    <p:sldId id="265" r:id="rId7"/>
    <p:sldId id="275" r:id="rId8"/>
    <p:sldId id="277" r:id="rId9"/>
    <p:sldId id="285" r:id="rId10"/>
    <p:sldId id="276" r:id="rId11"/>
    <p:sldId id="273" r:id="rId12"/>
    <p:sldId id="270" r:id="rId13"/>
    <p:sldId id="274" r:id="rId14"/>
    <p:sldId id="282" r:id="rId15"/>
    <p:sldId id="283" r:id="rId16"/>
    <p:sldId id="284" r:id="rId17"/>
    <p:sldId id="266" r:id="rId18"/>
    <p:sldId id="281" r:id="rId19"/>
    <p:sldId id="271" r:id="rId20"/>
    <p:sldId id="262" r:id="rId21"/>
    <p:sldId id="267" r:id="rId22"/>
    <p:sldId id="261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5009-AB7C-47D8-91D2-DDE7BABFB7BF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F074-8DD0-4F56-BF4B-DEC7E5CA1D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614864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5009-AB7C-47D8-91D2-DDE7BABFB7BF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F074-8DD0-4F56-BF4B-DEC7E5CA1D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677340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5009-AB7C-47D8-91D2-DDE7BABFB7BF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F074-8DD0-4F56-BF4B-DEC7E5CA1D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35646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5009-AB7C-47D8-91D2-DDE7BABFB7BF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F074-8DD0-4F56-BF4B-DEC7E5CA1D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792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5009-AB7C-47D8-91D2-DDE7BABFB7BF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F074-8DD0-4F56-BF4B-DEC7E5CA1D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07589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5009-AB7C-47D8-91D2-DDE7BABFB7BF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F074-8DD0-4F56-BF4B-DEC7E5CA1D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406326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5009-AB7C-47D8-91D2-DDE7BABFB7BF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F074-8DD0-4F56-BF4B-DEC7E5CA1D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035161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5009-AB7C-47D8-91D2-DDE7BABFB7BF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F074-8DD0-4F56-BF4B-DEC7E5CA1D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545414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5009-AB7C-47D8-91D2-DDE7BABFB7BF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F074-8DD0-4F56-BF4B-DEC7E5CA1D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582526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5009-AB7C-47D8-91D2-DDE7BABFB7BF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F074-8DD0-4F56-BF4B-DEC7E5CA1D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661521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5009-AB7C-47D8-91D2-DDE7BABFB7BF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F074-8DD0-4F56-BF4B-DEC7E5CA1D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030687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5009-AB7C-47D8-91D2-DDE7BABFB7BF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4F074-8DD0-4F56-BF4B-DEC7E5CA1D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20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sterles@cdvuz.c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116F921-41F6-4FBA-9F57-2EB4A39EACA4}"/>
              </a:ext>
            </a:extLst>
          </p:cNvPr>
          <p:cNvSpPr txBox="1"/>
          <p:nvPr/>
        </p:nvSpPr>
        <p:spPr>
          <a:xfrm>
            <a:off x="743119" y="2367171"/>
            <a:ext cx="107057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>
                <a:solidFill>
                  <a:schemeClr val="bg1"/>
                </a:solidFill>
              </a:rPr>
              <a:t>DETEKCE VOZIDEL JAKO SOUČÁST INTEROPERABILITY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CB1E8F6-BDAD-4324-ABA5-F262EB747CB1}"/>
              </a:ext>
            </a:extLst>
          </p:cNvPr>
          <p:cNvSpPr txBox="1">
            <a:spLocks/>
          </p:cNvSpPr>
          <p:nvPr/>
        </p:nvSpPr>
        <p:spPr bwMode="auto">
          <a:xfrm>
            <a:off x="8785412" y="5304177"/>
            <a:ext cx="2384612" cy="87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cs-CZ" sz="1400" dirty="0">
                <a:solidFill>
                  <a:schemeClr val="bg1"/>
                </a:solidFill>
              </a:rPr>
              <a:t>Mgr. Štěpán Esterle</a:t>
            </a:r>
          </a:p>
          <a:p>
            <a:endParaRPr lang="cs-CZ" sz="1400" dirty="0">
              <a:solidFill>
                <a:schemeClr val="bg1"/>
              </a:solidFill>
            </a:endParaRPr>
          </a:p>
          <a:p>
            <a:r>
              <a:rPr lang="cs-CZ" sz="1400" dirty="0">
                <a:solidFill>
                  <a:schemeClr val="bg1"/>
                </a:solidFill>
              </a:rPr>
              <a:t>Výzkumný Ústav Železniční, a.s.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E5F3165-FB93-4552-B680-2910B8C044E0}"/>
              </a:ext>
            </a:extLst>
          </p:cNvPr>
          <p:cNvSpPr txBox="1">
            <a:spLocks/>
          </p:cNvSpPr>
          <p:nvPr/>
        </p:nvSpPr>
        <p:spPr bwMode="auto">
          <a:xfrm>
            <a:off x="743119" y="5304177"/>
            <a:ext cx="7522340" cy="87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cs-CZ" sz="1400" dirty="0">
                <a:solidFill>
                  <a:schemeClr val="bg1"/>
                </a:solidFill>
              </a:rPr>
              <a:t>Seminář K aktuálním problémům zabezpečovací techniky v dopravě XIX</a:t>
            </a:r>
          </a:p>
          <a:p>
            <a:endParaRPr lang="cs-CZ" sz="1400" dirty="0">
              <a:solidFill>
                <a:schemeClr val="bg1"/>
              </a:solidFill>
            </a:endParaRPr>
          </a:p>
          <a:p>
            <a:r>
              <a:rPr lang="cs-CZ" sz="1400" dirty="0">
                <a:solidFill>
                  <a:schemeClr val="bg1"/>
                </a:solidFill>
              </a:rPr>
              <a:t>2. 6. 2026, Plzeň</a:t>
            </a:r>
          </a:p>
        </p:txBody>
      </p:sp>
    </p:spTree>
    <p:extLst>
      <p:ext uri="{BB962C8B-B14F-4D97-AF65-F5344CB8AC3E}">
        <p14:creationId xmlns:p14="http://schemas.microsoft.com/office/powerpoint/2010/main" val="804094750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CCE25-BF58-493A-B5B6-A03072C6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err="1">
                <a:solidFill>
                  <a:srgbClr val="004990"/>
                </a:solidFill>
                <a:latin typeface="+mn-lt"/>
              </a:rPr>
              <a:t>Frauscher</a:t>
            </a:r>
            <a:r>
              <a:rPr lang="cs-CZ" sz="6600" dirty="0">
                <a:solidFill>
                  <a:srgbClr val="004990"/>
                </a:solidFill>
                <a:latin typeface="+mn-lt"/>
              </a:rPr>
              <a:t> </a:t>
            </a:r>
            <a:r>
              <a:rPr lang="cs-CZ" sz="6600" dirty="0" err="1">
                <a:solidFill>
                  <a:srgbClr val="004990"/>
                </a:solidFill>
                <a:latin typeface="+mn-lt"/>
              </a:rPr>
              <a:t>AzF</a:t>
            </a:r>
            <a:endParaRPr lang="cs-CZ" sz="6600" dirty="0">
              <a:solidFill>
                <a:srgbClr val="004990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9C36B1-4133-4C95-81E0-3DCD4B87C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3600" dirty="0">
                <a:solidFill>
                  <a:srgbClr val="004990"/>
                </a:solidFill>
                <a:ea typeface="+mj-ea"/>
                <a:cs typeface="+mj-cs"/>
              </a:rPr>
              <a:t>hojně rozšířený počítač náprav na síti Správy železnic</a:t>
            </a:r>
          </a:p>
          <a:p>
            <a:pPr algn="just">
              <a:lnSpc>
                <a:spcPct val="150000"/>
              </a:lnSpc>
            </a:pPr>
            <a:r>
              <a:rPr lang="cs-CZ" sz="3600" dirty="0">
                <a:solidFill>
                  <a:srgbClr val="004990"/>
                </a:solidFill>
                <a:ea typeface="+mj-ea"/>
                <a:cs typeface="+mj-cs"/>
              </a:rPr>
              <a:t>není pokryt ES certifikátem pro prvek interoperability</a:t>
            </a:r>
          </a:p>
          <a:p>
            <a:pPr algn="just">
              <a:lnSpc>
                <a:spcPct val="150000"/>
              </a:lnSpc>
            </a:pPr>
            <a:r>
              <a:rPr lang="cs-CZ" sz="3600" dirty="0">
                <a:solidFill>
                  <a:srgbClr val="004990"/>
                </a:solidFill>
                <a:ea typeface="+mj-ea"/>
                <a:cs typeface="+mj-cs"/>
              </a:rPr>
              <a:t>nelze nově instalovat, ani modernizovat</a:t>
            </a:r>
          </a:p>
          <a:p>
            <a:pPr algn="just">
              <a:lnSpc>
                <a:spcPct val="150000"/>
              </a:lnSpc>
            </a:pPr>
            <a:r>
              <a:rPr lang="cs-CZ" sz="3600" dirty="0">
                <a:solidFill>
                  <a:srgbClr val="004990"/>
                </a:solidFill>
                <a:ea typeface="+mj-ea"/>
                <a:cs typeface="+mj-cs"/>
              </a:rPr>
              <a:t>z pohledu TSI-LOC&amp;PAS problematický není</a:t>
            </a:r>
          </a:p>
          <a:p>
            <a:pPr algn="just"/>
            <a:endParaRPr lang="cs-CZ" sz="5600" dirty="0">
              <a:solidFill>
                <a:srgbClr val="004990"/>
              </a:solidFill>
              <a:ea typeface="+mj-ea"/>
              <a:cs typeface="+mj-cs"/>
            </a:endParaRPr>
          </a:p>
          <a:p>
            <a:endParaRPr lang="cs-CZ" sz="5600" dirty="0">
              <a:solidFill>
                <a:srgbClr val="004990"/>
              </a:solidFill>
              <a:ea typeface="+mj-ea"/>
              <a:cs typeface="+mj-cs"/>
            </a:endParaRPr>
          </a:p>
          <a:p>
            <a:endParaRPr lang="cs-CZ" i="1" dirty="0">
              <a:solidFill>
                <a:srgbClr val="004990"/>
              </a:solidFill>
            </a:endParaRPr>
          </a:p>
          <a:p>
            <a:endParaRPr lang="cs-CZ" i="1" dirty="0">
              <a:solidFill>
                <a:srgbClr val="004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79124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116F921-41F6-4FBA-9F57-2EB4A39EACA4}"/>
              </a:ext>
            </a:extLst>
          </p:cNvPr>
          <p:cNvSpPr txBox="1"/>
          <p:nvPr/>
        </p:nvSpPr>
        <p:spPr>
          <a:xfrm>
            <a:off x="0" y="1938047"/>
            <a:ext cx="12192000" cy="298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chemeClr val="bg1"/>
                </a:solidFill>
              </a:rPr>
              <a:t>DVA POHLEDY</a:t>
            </a:r>
          </a:p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chemeClr val="bg1"/>
                </a:solidFill>
              </a:rPr>
              <a:t>NA INTEROPERABILNÍ PROVOZ</a:t>
            </a:r>
          </a:p>
        </p:txBody>
      </p:sp>
    </p:spTree>
    <p:extLst>
      <p:ext uri="{BB962C8B-B14F-4D97-AF65-F5344CB8AC3E}">
        <p14:creationId xmlns:p14="http://schemas.microsoft.com/office/powerpoint/2010/main" val="1631626627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5">
            <a:extLst>
              <a:ext uri="{FF2B5EF4-FFF2-40B4-BE49-F238E27FC236}">
                <a16:creationId xmlns:a16="http://schemas.microsoft.com/office/drawing/2014/main" id="{110FD96F-CABA-4F51-872C-2B418D0EF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6"/>
          <a:stretch/>
        </p:blipFill>
        <p:spPr>
          <a:xfrm>
            <a:off x="1" y="0"/>
            <a:ext cx="6096000" cy="6858000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65394C8-E619-4119-BF69-A4BE3EF0B406}"/>
              </a:ext>
            </a:extLst>
          </p:cNvPr>
          <p:cNvSpPr txBox="1"/>
          <p:nvPr/>
        </p:nvSpPr>
        <p:spPr>
          <a:xfrm>
            <a:off x="0" y="1938047"/>
            <a:ext cx="6096000" cy="298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chemeClr val="bg1"/>
                </a:solidFill>
              </a:rPr>
              <a:t>POHLED</a:t>
            </a:r>
          </a:p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chemeClr val="bg1"/>
                </a:solidFill>
              </a:rPr>
              <a:t>TSI-CCS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725F02D-F7C7-4C63-B650-BE0F108D5C79}"/>
              </a:ext>
            </a:extLst>
          </p:cNvPr>
          <p:cNvSpPr txBox="1"/>
          <p:nvPr/>
        </p:nvSpPr>
        <p:spPr>
          <a:xfrm>
            <a:off x="6095999" y="1938047"/>
            <a:ext cx="6096000" cy="298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rgbClr val="004990"/>
                </a:solidFill>
              </a:rPr>
              <a:t>POHLED</a:t>
            </a:r>
          </a:p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rgbClr val="004990"/>
                </a:solidFill>
              </a:rPr>
              <a:t>TSI-LOC&amp;PAS</a:t>
            </a:r>
          </a:p>
        </p:txBody>
      </p:sp>
    </p:spTree>
    <p:extLst>
      <p:ext uri="{BB962C8B-B14F-4D97-AF65-F5344CB8AC3E}">
        <p14:creationId xmlns:p14="http://schemas.microsoft.com/office/powerpoint/2010/main" val="2169701242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5">
            <a:extLst>
              <a:ext uri="{FF2B5EF4-FFF2-40B4-BE49-F238E27FC236}">
                <a16:creationId xmlns:a16="http://schemas.microsoft.com/office/drawing/2014/main" id="{110FD96F-CABA-4F51-872C-2B418D0EF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6"/>
          <a:stretch/>
        </p:blipFill>
        <p:spPr>
          <a:xfrm>
            <a:off x="1" y="0"/>
            <a:ext cx="6096000" cy="6858000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65394C8-E619-4119-BF69-A4BE3EF0B406}"/>
              </a:ext>
            </a:extLst>
          </p:cNvPr>
          <p:cNvSpPr txBox="1"/>
          <p:nvPr/>
        </p:nvSpPr>
        <p:spPr>
          <a:xfrm>
            <a:off x="1" y="1444473"/>
            <a:ext cx="6096000" cy="251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cs-CZ" sz="3000" dirty="0">
                <a:solidFill>
                  <a:schemeClr val="bg1"/>
                </a:solidFill>
              </a:rPr>
              <a:t>Interoperabilní detekce vlaků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certifikované počítače náprav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interoperabilní kolejové obvody</a:t>
            </a:r>
          </a:p>
          <a:p>
            <a:pPr lvl="1">
              <a:lnSpc>
                <a:spcPct val="150000"/>
              </a:lnSpc>
            </a:pP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725F02D-F7C7-4C63-B650-BE0F108D5C79}"/>
              </a:ext>
            </a:extLst>
          </p:cNvPr>
          <p:cNvSpPr txBox="1"/>
          <p:nvPr/>
        </p:nvSpPr>
        <p:spPr>
          <a:xfrm>
            <a:off x="6095999" y="1444473"/>
            <a:ext cx="6096000" cy="515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cs-CZ" sz="3000" dirty="0">
                <a:solidFill>
                  <a:srgbClr val="004990"/>
                </a:solidFill>
              </a:rPr>
              <a:t>Interoperabilní vozidlo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4990"/>
                </a:solidFill>
              </a:rPr>
              <a:t>řeší se limity EMC v závislé trakci </a:t>
            </a:r>
            <a:br>
              <a:rPr lang="cs-CZ" sz="2400" dirty="0">
                <a:solidFill>
                  <a:srgbClr val="004990"/>
                </a:solidFill>
              </a:rPr>
            </a:br>
            <a:r>
              <a:rPr lang="cs-CZ" sz="2400" dirty="0">
                <a:solidFill>
                  <a:srgbClr val="004990"/>
                </a:solidFill>
              </a:rPr>
              <a:t>+ při elektrickém napájení vozů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4990"/>
                </a:solidFill>
              </a:rPr>
              <a:t>problém s čidly RSR122 a ZK-24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4990"/>
                </a:solidFill>
              </a:rPr>
              <a:t>problém s nepreferovanými kolejovými obvody</a:t>
            </a:r>
          </a:p>
          <a:p>
            <a:pPr lvl="3">
              <a:lnSpc>
                <a:spcPct val="150000"/>
              </a:lnSpc>
            </a:pPr>
            <a:r>
              <a:rPr lang="cs-CZ" sz="2400" dirty="0">
                <a:solidFill>
                  <a:srgbClr val="004990"/>
                </a:solidFill>
              </a:rPr>
              <a:t>limity ERA/ERTMS (dle TSI) jsou</a:t>
            </a:r>
            <a:br>
              <a:rPr lang="cs-CZ" sz="2400" dirty="0">
                <a:solidFill>
                  <a:srgbClr val="004990"/>
                </a:solidFill>
              </a:rPr>
            </a:br>
            <a:r>
              <a:rPr lang="cs-CZ" sz="2400" dirty="0">
                <a:solidFill>
                  <a:srgbClr val="004990"/>
                </a:solidFill>
              </a:rPr>
              <a:t>cca 8-10x příznivější, než limity</a:t>
            </a:r>
            <a:br>
              <a:rPr lang="cs-CZ" sz="2400" dirty="0">
                <a:solidFill>
                  <a:srgbClr val="004990"/>
                </a:solidFill>
              </a:rPr>
            </a:br>
            <a:r>
              <a:rPr lang="cs-CZ" sz="2400" dirty="0">
                <a:solidFill>
                  <a:srgbClr val="004990"/>
                </a:solidFill>
              </a:rPr>
              <a:t>ČSN 342613 ed.3</a:t>
            </a:r>
          </a:p>
        </p:txBody>
      </p:sp>
    </p:spTree>
    <p:extLst>
      <p:ext uri="{BB962C8B-B14F-4D97-AF65-F5344CB8AC3E}">
        <p14:creationId xmlns:p14="http://schemas.microsoft.com/office/powerpoint/2010/main" val="3521233458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5">
            <a:extLst>
              <a:ext uri="{FF2B5EF4-FFF2-40B4-BE49-F238E27FC236}">
                <a16:creationId xmlns:a16="http://schemas.microsoft.com/office/drawing/2014/main" id="{110FD96F-CABA-4F51-872C-2B418D0EF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6"/>
          <a:stretch/>
        </p:blipFill>
        <p:spPr>
          <a:xfrm>
            <a:off x="1" y="0"/>
            <a:ext cx="6096000" cy="6858000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65394C8-E619-4119-BF69-A4BE3EF0B406}"/>
              </a:ext>
            </a:extLst>
          </p:cNvPr>
          <p:cNvSpPr txBox="1"/>
          <p:nvPr/>
        </p:nvSpPr>
        <p:spPr>
          <a:xfrm>
            <a:off x="1" y="1444473"/>
            <a:ext cx="6096000" cy="3067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cs-CZ" sz="3000" dirty="0">
                <a:solidFill>
                  <a:schemeClr val="bg1"/>
                </a:solidFill>
              </a:rPr>
              <a:t>„</a:t>
            </a:r>
            <a:r>
              <a:rPr lang="cs-CZ" sz="3000" dirty="0" err="1">
                <a:solidFill>
                  <a:schemeClr val="bg1"/>
                </a:solidFill>
              </a:rPr>
              <a:t>Infterface</a:t>
            </a:r>
            <a:r>
              <a:rPr lang="cs-CZ" sz="3000" dirty="0">
                <a:solidFill>
                  <a:schemeClr val="bg1"/>
                </a:solidFill>
              </a:rPr>
              <a:t> dokument“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řeší rozhraní subsystémů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CCS a LOC&amp;PAS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je formulován ve vztahu k vozidlům</a:t>
            </a:r>
          </a:p>
          <a:p>
            <a:pPr lvl="1">
              <a:lnSpc>
                <a:spcPct val="150000"/>
              </a:lnSpc>
            </a:pP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725F02D-F7C7-4C63-B650-BE0F108D5C79}"/>
              </a:ext>
            </a:extLst>
          </p:cNvPr>
          <p:cNvSpPr txBox="1"/>
          <p:nvPr/>
        </p:nvSpPr>
        <p:spPr>
          <a:xfrm>
            <a:off x="6095999" y="1444473"/>
            <a:ext cx="6096000" cy="238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000" dirty="0">
                <a:solidFill>
                  <a:srgbClr val="004990"/>
                </a:solidFill>
              </a:rPr>
              <a:t>ERA/ERTMS/033281 </a:t>
            </a:r>
            <a:endParaRPr lang="cs-CZ" sz="3000" dirty="0">
              <a:solidFill>
                <a:srgbClr val="00499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4990"/>
                </a:solidFill>
              </a:rPr>
              <a:t>maximální vzdálenost sousedních náprav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4990"/>
                </a:solidFill>
              </a:rPr>
              <a:t>délka převislého konce drážního vozidla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4990"/>
                </a:solidFill>
              </a:rPr>
              <a:t>vzdálenost detekce – námezník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C24338B-1FB0-4653-9C5C-7BEEE5FD8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45" y="3746520"/>
            <a:ext cx="7817223" cy="31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3325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CCE25-BF58-493A-B5B6-A03072C6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cs-CZ" sz="6600" dirty="0">
                <a:solidFill>
                  <a:srgbClr val="004990"/>
                </a:solidFill>
                <a:latin typeface="Calibri (Základní text)"/>
              </a:rPr>
              <a:t>TSI vs. TNŽ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9C36B1-4133-4C95-81E0-3DCD4B87C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solidFill>
                  <a:srgbClr val="004990"/>
                </a:solidFill>
                <a:ea typeface="+mj-ea"/>
                <a:cs typeface="+mj-cs"/>
              </a:rPr>
              <a:t> vzdálenost detekce – námezník je shodně 4,2 m</a:t>
            </a:r>
          </a:p>
          <a:p>
            <a:pPr algn="just">
              <a:lnSpc>
                <a:spcPct val="150000"/>
              </a:lnSpc>
            </a:pPr>
            <a:r>
              <a:rPr lang="cs-CZ" sz="4400" dirty="0">
                <a:solidFill>
                  <a:srgbClr val="004990"/>
                </a:solidFill>
                <a:ea typeface="+mj-ea"/>
                <a:cs typeface="+mj-cs"/>
              </a:rPr>
              <a:t> vztahuje se i na výkolejky</a:t>
            </a:r>
          </a:p>
          <a:p>
            <a:pPr algn="just">
              <a:lnSpc>
                <a:spcPct val="150000"/>
              </a:lnSpc>
            </a:pPr>
            <a:r>
              <a:rPr lang="cs-CZ" sz="4400" dirty="0">
                <a:solidFill>
                  <a:srgbClr val="004990"/>
                </a:solidFill>
                <a:ea typeface="+mj-ea"/>
                <a:cs typeface="+mj-cs"/>
              </a:rPr>
              <a:t> ačkoliv je tento parametr starší než TSI, nebývá plněn</a:t>
            </a:r>
          </a:p>
          <a:p>
            <a:pPr algn="just">
              <a:lnSpc>
                <a:spcPct val="150000"/>
              </a:lnSpc>
            </a:pPr>
            <a:r>
              <a:rPr lang="cs-CZ" sz="4400" dirty="0">
                <a:solidFill>
                  <a:srgbClr val="004990"/>
                </a:solidFill>
              </a:rPr>
              <a:t> TNŽ 34 2620 stanovuje minimální délku kolejového úseku 24 m (je přísnější než TSI)</a:t>
            </a:r>
            <a:endParaRPr lang="cs-CZ" sz="4400" dirty="0">
              <a:solidFill>
                <a:srgbClr val="004990"/>
              </a:solidFill>
              <a:ea typeface="+mj-ea"/>
              <a:cs typeface="+mj-cs"/>
            </a:endParaRPr>
          </a:p>
          <a:p>
            <a:pPr algn="just"/>
            <a:endParaRPr lang="cs-CZ" sz="5500" dirty="0">
              <a:solidFill>
                <a:srgbClr val="004990"/>
              </a:solidFill>
              <a:ea typeface="+mj-ea"/>
              <a:cs typeface="+mj-cs"/>
            </a:endParaRPr>
          </a:p>
          <a:p>
            <a:pPr algn="just"/>
            <a:endParaRPr lang="cs-CZ" sz="5600" dirty="0">
              <a:solidFill>
                <a:srgbClr val="004990"/>
              </a:solidFill>
              <a:ea typeface="+mj-ea"/>
              <a:cs typeface="+mj-cs"/>
            </a:endParaRPr>
          </a:p>
          <a:p>
            <a:endParaRPr lang="cs-CZ" sz="5600" dirty="0">
              <a:solidFill>
                <a:srgbClr val="004990"/>
              </a:solidFill>
              <a:ea typeface="+mj-ea"/>
              <a:cs typeface="+mj-cs"/>
            </a:endParaRPr>
          </a:p>
          <a:p>
            <a:endParaRPr lang="cs-CZ" i="1" dirty="0">
              <a:solidFill>
                <a:srgbClr val="004990"/>
              </a:solidFill>
            </a:endParaRPr>
          </a:p>
          <a:p>
            <a:endParaRPr lang="cs-CZ" i="1" dirty="0">
              <a:solidFill>
                <a:srgbClr val="004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84874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CCE25-BF58-493A-B5B6-A03072C6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>
                <a:solidFill>
                  <a:srgbClr val="004990"/>
                </a:solidFill>
                <a:latin typeface="+mn-lt"/>
              </a:rPr>
              <a:t>Námezníky a detekce v praxi…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B4E2F7A-8D3E-4576-A12E-92199B9385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3" b="26235"/>
          <a:stretch/>
        </p:blipFill>
        <p:spPr>
          <a:xfrm>
            <a:off x="0" y="1690688"/>
            <a:ext cx="12192000" cy="4685646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0E0753F8-3443-4DCD-B054-7885AFE2D1C7}"/>
              </a:ext>
            </a:extLst>
          </p:cNvPr>
          <p:cNvSpPr/>
          <p:nvPr/>
        </p:nvSpPr>
        <p:spPr>
          <a:xfrm>
            <a:off x="0" y="3016251"/>
            <a:ext cx="1147482" cy="914400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3627A2D3-6258-4802-8DA4-16F9BD7E929F}"/>
              </a:ext>
            </a:extLst>
          </p:cNvPr>
          <p:cNvSpPr/>
          <p:nvPr/>
        </p:nvSpPr>
        <p:spPr>
          <a:xfrm>
            <a:off x="1783976" y="3119111"/>
            <a:ext cx="923365" cy="811540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7F336CF9-F836-45AC-A0EF-09C2B4E9BC5B}"/>
              </a:ext>
            </a:extLst>
          </p:cNvPr>
          <p:cNvSpPr/>
          <p:nvPr/>
        </p:nvSpPr>
        <p:spPr>
          <a:xfrm>
            <a:off x="2850777" y="2599763"/>
            <a:ext cx="733710" cy="644853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990E49F2-F840-40B4-995E-46587AA532E8}"/>
              </a:ext>
            </a:extLst>
          </p:cNvPr>
          <p:cNvSpPr/>
          <p:nvPr/>
        </p:nvSpPr>
        <p:spPr>
          <a:xfrm>
            <a:off x="8283387" y="4294092"/>
            <a:ext cx="1362635" cy="1147484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32484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116F921-41F6-4FBA-9F57-2EB4A39EACA4}"/>
              </a:ext>
            </a:extLst>
          </p:cNvPr>
          <p:cNvSpPr txBox="1"/>
          <p:nvPr/>
        </p:nvSpPr>
        <p:spPr>
          <a:xfrm>
            <a:off x="0" y="1938047"/>
            <a:ext cx="12192000" cy="298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chemeClr val="bg1"/>
                </a:solidFill>
              </a:rPr>
              <a:t>KDY BUDEME PROFITOVAT </a:t>
            </a:r>
          </a:p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chemeClr val="bg1"/>
                </a:solidFill>
              </a:rPr>
              <a:t>Z INTEROPERABILITY?</a:t>
            </a:r>
          </a:p>
        </p:txBody>
      </p:sp>
    </p:spTree>
    <p:extLst>
      <p:ext uri="{BB962C8B-B14F-4D97-AF65-F5344CB8AC3E}">
        <p14:creationId xmlns:p14="http://schemas.microsoft.com/office/powerpoint/2010/main" val="384071725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AEE9FC21-845C-4582-9988-BF0A3A03E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6600" dirty="0">
                <a:solidFill>
                  <a:srgbClr val="004990"/>
                </a:solidFill>
                <a:latin typeface="+mn-lt"/>
              </a:rPr>
              <a:t>Ostrůvky interoperabilních kolejí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40E2C321-D427-493C-805F-18EEE458D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sz="3600" dirty="0">
                <a:solidFill>
                  <a:srgbClr val="004990"/>
                </a:solidFill>
                <a:ea typeface="+mj-ea"/>
                <a:cs typeface="+mj-cs"/>
              </a:rPr>
              <a:t>posouzení dle TSI CCS se provádí v návaznosti</a:t>
            </a:r>
            <a:br>
              <a:rPr lang="cs-CZ" sz="3600" dirty="0">
                <a:solidFill>
                  <a:srgbClr val="004990"/>
                </a:solidFill>
                <a:ea typeface="+mj-ea"/>
                <a:cs typeface="+mj-cs"/>
              </a:rPr>
            </a:br>
            <a:r>
              <a:rPr lang="cs-CZ" sz="3600" dirty="0">
                <a:solidFill>
                  <a:srgbClr val="004990"/>
                </a:solidFill>
                <a:ea typeface="+mj-ea"/>
                <a:cs typeface="+mj-cs"/>
              </a:rPr>
              <a:t>na stavební akce</a:t>
            </a:r>
          </a:p>
          <a:p>
            <a:pPr>
              <a:lnSpc>
                <a:spcPct val="110000"/>
              </a:lnSpc>
            </a:pPr>
            <a:r>
              <a:rPr lang="cs-CZ" sz="3600" dirty="0">
                <a:solidFill>
                  <a:srgbClr val="004990"/>
                </a:solidFill>
                <a:ea typeface="+mj-ea"/>
                <a:cs typeface="+mj-cs"/>
              </a:rPr>
              <a:t>interoperabilní  traťové úseky jsou nahodilé</a:t>
            </a:r>
          </a:p>
          <a:p>
            <a:pPr>
              <a:lnSpc>
                <a:spcPct val="110000"/>
              </a:lnSpc>
            </a:pPr>
            <a:r>
              <a:rPr lang="cs-CZ" sz="3600" dirty="0">
                <a:solidFill>
                  <a:srgbClr val="004990"/>
                </a:solidFill>
                <a:ea typeface="+mj-ea"/>
                <a:cs typeface="+mj-cs"/>
              </a:rPr>
              <a:t>pro snadnější přístup zahraničních vozidel na síť Správy železnic postačuje dívat se pohledem TSI LOC&amp;PAS</a:t>
            </a:r>
          </a:p>
          <a:p>
            <a:pPr>
              <a:lnSpc>
                <a:spcPct val="110000"/>
              </a:lnSpc>
            </a:pPr>
            <a:r>
              <a:rPr lang="cs-CZ" sz="3600" dirty="0">
                <a:solidFill>
                  <a:srgbClr val="004990"/>
                </a:solidFill>
                <a:ea typeface="+mj-ea"/>
                <a:cs typeface="+mj-cs"/>
              </a:rPr>
              <a:t>bylo by krásné skoncovat s dokumenty jako</a:t>
            </a:r>
            <a:br>
              <a:rPr lang="cs-CZ" sz="3600" dirty="0">
                <a:solidFill>
                  <a:srgbClr val="004990"/>
                </a:solidFill>
                <a:ea typeface="+mj-ea"/>
                <a:cs typeface="+mj-cs"/>
              </a:rPr>
            </a:br>
            <a:r>
              <a:rPr lang="cs-CZ" sz="3600" dirty="0">
                <a:solidFill>
                  <a:srgbClr val="004990"/>
                </a:solidFill>
                <a:ea typeface="+mj-ea"/>
                <a:cs typeface="+mj-cs"/>
              </a:rPr>
              <a:t>PPD 6/2008 </a:t>
            </a:r>
          </a:p>
          <a:p>
            <a:endParaRPr lang="cs-CZ" sz="4000" i="1" dirty="0">
              <a:solidFill>
                <a:srgbClr val="004990"/>
              </a:solidFill>
              <a:ea typeface="+mj-ea"/>
              <a:cs typeface="+mj-cs"/>
            </a:endParaRPr>
          </a:p>
          <a:p>
            <a:endParaRPr lang="cs-CZ" i="1" dirty="0">
              <a:solidFill>
                <a:srgbClr val="004990"/>
              </a:solidFill>
            </a:endParaRPr>
          </a:p>
          <a:p>
            <a:endParaRPr lang="cs-CZ" i="1" dirty="0">
              <a:solidFill>
                <a:srgbClr val="004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5549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5E4D0C35-8B3F-40D6-B540-AF2FD994F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77" y="0"/>
            <a:ext cx="5042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8EE848D-D0CC-4206-BB9B-BACFBEA15F8B}"/>
              </a:ext>
            </a:extLst>
          </p:cNvPr>
          <p:cNvSpPr txBox="1">
            <a:spLocks/>
          </p:cNvSpPr>
          <p:nvPr/>
        </p:nvSpPr>
        <p:spPr bwMode="auto">
          <a:xfrm>
            <a:off x="4270345" y="6691474"/>
            <a:ext cx="2309568" cy="25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cs-CZ" sz="1050" dirty="0">
                <a:solidFill>
                  <a:srgbClr val="004990"/>
                </a:solidFill>
              </a:rPr>
              <a:t>výstřižek: Železniční magazín 4/2026</a:t>
            </a:r>
          </a:p>
        </p:txBody>
      </p:sp>
    </p:spTree>
    <p:extLst>
      <p:ext uri="{BB962C8B-B14F-4D97-AF65-F5344CB8AC3E}">
        <p14:creationId xmlns:p14="http://schemas.microsoft.com/office/powerpoint/2010/main" val="2974594500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116F921-41F6-4FBA-9F57-2EB4A39EACA4}"/>
              </a:ext>
            </a:extLst>
          </p:cNvPr>
          <p:cNvSpPr txBox="1"/>
          <p:nvPr/>
        </p:nvSpPr>
        <p:spPr>
          <a:xfrm>
            <a:off x="0" y="1938047"/>
            <a:ext cx="12192000" cy="298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chemeClr val="bg1"/>
                </a:solidFill>
              </a:rPr>
              <a:t>K ČEMU JE</a:t>
            </a:r>
          </a:p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chemeClr val="bg1"/>
                </a:solidFill>
              </a:rPr>
              <a:t>INTEROPERABILITA?</a:t>
            </a:r>
          </a:p>
        </p:txBody>
      </p:sp>
    </p:spTree>
    <p:extLst>
      <p:ext uri="{BB962C8B-B14F-4D97-AF65-F5344CB8AC3E}">
        <p14:creationId xmlns:p14="http://schemas.microsoft.com/office/powerpoint/2010/main" val="2537579605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116F921-41F6-4FBA-9F57-2EB4A39EACA4}"/>
              </a:ext>
            </a:extLst>
          </p:cNvPr>
          <p:cNvSpPr txBox="1"/>
          <p:nvPr/>
        </p:nvSpPr>
        <p:spPr>
          <a:xfrm>
            <a:off x="0" y="1938047"/>
            <a:ext cx="12192000" cy="298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chemeClr val="bg1"/>
                </a:solidFill>
              </a:rPr>
              <a:t>INTEROPERABILITA</a:t>
            </a:r>
          </a:p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chemeClr val="bg1"/>
                </a:solidFill>
              </a:rPr>
              <a:t>MÁ BÝT CESTA KE ZJEDNODUŠENÍ.</a:t>
            </a:r>
          </a:p>
        </p:txBody>
      </p:sp>
    </p:spTree>
    <p:extLst>
      <p:ext uri="{BB962C8B-B14F-4D97-AF65-F5344CB8AC3E}">
        <p14:creationId xmlns:p14="http://schemas.microsoft.com/office/powerpoint/2010/main" val="3675887245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116F921-41F6-4FBA-9F57-2EB4A39EACA4}"/>
              </a:ext>
            </a:extLst>
          </p:cNvPr>
          <p:cNvSpPr txBox="1"/>
          <p:nvPr/>
        </p:nvSpPr>
        <p:spPr>
          <a:xfrm>
            <a:off x="0" y="1938047"/>
            <a:ext cx="12192000" cy="298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chemeClr val="bg1"/>
                </a:solidFill>
              </a:rPr>
              <a:t>NĚKDY SI TO DĚLÁME </a:t>
            </a:r>
          </a:p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chemeClr val="bg1"/>
                </a:solidFill>
              </a:rPr>
              <a:t>SLOŽITĚJŠÍ SAMI.</a:t>
            </a:r>
          </a:p>
        </p:txBody>
      </p:sp>
    </p:spTree>
    <p:extLst>
      <p:ext uri="{BB962C8B-B14F-4D97-AF65-F5344CB8AC3E}">
        <p14:creationId xmlns:p14="http://schemas.microsoft.com/office/powerpoint/2010/main" val="2277663407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54DB37D-5FA3-4C52-B812-94A55033A1AD}"/>
              </a:ext>
            </a:extLst>
          </p:cNvPr>
          <p:cNvSpPr txBox="1">
            <a:spLocks/>
          </p:cNvSpPr>
          <p:nvPr/>
        </p:nvSpPr>
        <p:spPr bwMode="auto">
          <a:xfrm>
            <a:off x="730152" y="4270343"/>
            <a:ext cx="6353175" cy="151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buFont typeface="Arial" charset="0"/>
              <a:buNone/>
            </a:pPr>
            <a:r>
              <a:rPr lang="cs-CZ" sz="1600" dirty="0">
                <a:solidFill>
                  <a:schemeClr val="bg1"/>
                </a:solidFill>
              </a:rPr>
              <a:t>Výzkumný Ústav Železniční, a.s. </a:t>
            </a:r>
          </a:p>
          <a:p>
            <a:pPr>
              <a:buFont typeface="Arial" charset="0"/>
              <a:buNone/>
            </a:pPr>
            <a:endParaRPr lang="cs-CZ" sz="1600" dirty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cs-CZ" sz="1600" dirty="0">
                <a:solidFill>
                  <a:schemeClr val="bg1"/>
                </a:solidFill>
              </a:rPr>
              <a:t>Novodvorská 1698/138b, 142 00 Praha 4</a:t>
            </a:r>
          </a:p>
          <a:p>
            <a:pPr>
              <a:buFont typeface="Arial" charset="0"/>
              <a:buNone/>
            </a:pPr>
            <a:endParaRPr lang="cs-CZ" sz="1600" dirty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cs-CZ" sz="1600" dirty="0">
                <a:solidFill>
                  <a:schemeClr val="bg1"/>
                </a:solidFill>
              </a:rPr>
              <a:t>Zkušební centrum VUZ Velim, 281 02 Cerhenice</a:t>
            </a:r>
          </a:p>
          <a:p>
            <a:pPr>
              <a:buFont typeface="Arial" charset="0"/>
              <a:buNone/>
            </a:pPr>
            <a:endParaRPr lang="cs-CZ" sz="1600" dirty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cs-CZ" sz="1600" u="sng" dirty="0">
                <a:solidFill>
                  <a:schemeClr val="bg1"/>
                </a:solidFill>
              </a:rPr>
              <a:t>www.cdvuz.cz</a:t>
            </a:r>
            <a:endParaRPr lang="en-GB" sz="1600" u="sng" dirty="0">
              <a:solidFill>
                <a:schemeClr val="bg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89E541-F016-4DA1-8978-AEA64431FE5B}"/>
              </a:ext>
            </a:extLst>
          </p:cNvPr>
          <p:cNvSpPr txBox="1">
            <a:spLocks/>
          </p:cNvSpPr>
          <p:nvPr/>
        </p:nvSpPr>
        <p:spPr bwMode="auto">
          <a:xfrm>
            <a:off x="730152" y="1890473"/>
            <a:ext cx="4294335" cy="15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cs-CZ" sz="1600" dirty="0">
                <a:solidFill>
                  <a:schemeClr val="bg1"/>
                </a:solidFill>
              </a:rPr>
              <a:t>Mgr. Štěpán Esterle</a:t>
            </a:r>
          </a:p>
          <a:p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Oddělení zabezpečovací a sdělovací techniky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Hodnotitel pro traťový subsystém Řízení a zabezpečení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esterles@cdvuz.cz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6983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CCE25-BF58-493A-B5B6-A03072C6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>
                <a:solidFill>
                  <a:srgbClr val="004990"/>
                </a:solidFill>
                <a:latin typeface="+mn-lt"/>
              </a:rPr>
              <a:t>Směrnice o interoperabilitě…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9C36B1-4133-4C95-81E0-3DCD4B87C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5500" dirty="0">
                <a:solidFill>
                  <a:srgbClr val="004990"/>
                </a:solidFill>
                <a:ea typeface="+mj-ea"/>
                <a:cs typeface="+mj-cs"/>
              </a:rPr>
              <a:t>zná 71 důvodů, pro interoperabilitu na železnici v EU+</a:t>
            </a:r>
          </a:p>
          <a:p>
            <a:pPr>
              <a:lnSpc>
                <a:spcPct val="170000"/>
              </a:lnSpc>
            </a:pPr>
            <a:r>
              <a:rPr lang="cs-CZ" sz="5500" dirty="0">
                <a:solidFill>
                  <a:srgbClr val="004990"/>
                </a:solidFill>
                <a:ea typeface="+mj-ea"/>
                <a:cs typeface="+mj-cs"/>
              </a:rPr>
              <a:t>důvod č. 4: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cs-CZ" sz="4300" i="1" dirty="0">
                <a:solidFill>
                  <a:srgbClr val="004990"/>
                </a:solidFill>
                <a:ea typeface="+mj-ea"/>
                <a:cs typeface="+mj-cs"/>
              </a:rPr>
              <a:t>„…dotvoření jednotného evropského železničního prostoru, snížení nákladů </a:t>
            </a:r>
            <a:br>
              <a:rPr lang="cs-CZ" sz="4300" i="1" dirty="0">
                <a:solidFill>
                  <a:srgbClr val="004990"/>
                </a:solidFill>
                <a:ea typeface="+mj-ea"/>
                <a:cs typeface="+mj-cs"/>
              </a:rPr>
            </a:br>
            <a:r>
              <a:rPr lang="cs-CZ" sz="4300" i="1" dirty="0">
                <a:solidFill>
                  <a:srgbClr val="004990"/>
                </a:solidFill>
                <a:ea typeface="+mj-ea"/>
                <a:cs typeface="+mj-cs"/>
              </a:rPr>
              <a:t>a zkrácení schvalovacích postupů…“</a:t>
            </a:r>
          </a:p>
          <a:p>
            <a:pPr>
              <a:lnSpc>
                <a:spcPct val="170000"/>
              </a:lnSpc>
            </a:pPr>
            <a:r>
              <a:rPr lang="cs-CZ" sz="5500" dirty="0">
                <a:solidFill>
                  <a:srgbClr val="004990"/>
                </a:solidFill>
                <a:ea typeface="+mj-ea"/>
                <a:cs typeface="+mj-cs"/>
              </a:rPr>
              <a:t>článek 1 odst. 1:</a:t>
            </a:r>
          </a:p>
          <a:p>
            <a:pPr marL="457200" lvl="1" indent="0" algn="just">
              <a:buNone/>
            </a:pPr>
            <a:r>
              <a:rPr lang="cs-CZ" sz="4400" i="1" dirty="0">
                <a:solidFill>
                  <a:srgbClr val="004990"/>
                </a:solidFill>
                <a:ea typeface="+mj-ea"/>
                <a:cs typeface="+mj-cs"/>
              </a:rPr>
              <a:t>„…směrnice stanoví podmínky … s cílem vymezit optimální úroveň technické harmonizace, usnadnit, zlepšit a rozvíjet služby železniční dopravy v Unii a se třetími zeměmi a přispět k dokončení jednotného evropského železničního prostoru a postupného dosažení jednotného trhu.“</a:t>
            </a:r>
          </a:p>
          <a:p>
            <a:endParaRPr lang="cs-CZ" i="1" dirty="0">
              <a:solidFill>
                <a:srgbClr val="004990"/>
              </a:solidFill>
            </a:endParaRPr>
          </a:p>
          <a:p>
            <a:endParaRPr lang="cs-CZ" i="1" dirty="0">
              <a:solidFill>
                <a:srgbClr val="004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64839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116F921-41F6-4FBA-9F57-2EB4A39EACA4}"/>
              </a:ext>
            </a:extLst>
          </p:cNvPr>
          <p:cNvSpPr txBox="1"/>
          <p:nvPr/>
        </p:nvSpPr>
        <p:spPr>
          <a:xfrm>
            <a:off x="0" y="1938047"/>
            <a:ext cx="12192000" cy="298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chemeClr val="bg1"/>
                </a:solidFill>
              </a:rPr>
              <a:t>PROČ INTEROPERABILNÍ</a:t>
            </a:r>
          </a:p>
          <a:p>
            <a:pPr algn="ctr">
              <a:lnSpc>
                <a:spcPct val="150000"/>
              </a:lnSpc>
            </a:pPr>
            <a:r>
              <a:rPr lang="cs-CZ" sz="6600" dirty="0">
                <a:solidFill>
                  <a:schemeClr val="bg1"/>
                </a:solidFill>
              </a:rPr>
              <a:t>DETEKCE?</a:t>
            </a:r>
          </a:p>
        </p:txBody>
      </p:sp>
    </p:spTree>
    <p:extLst>
      <p:ext uri="{BB962C8B-B14F-4D97-AF65-F5344CB8AC3E}">
        <p14:creationId xmlns:p14="http://schemas.microsoft.com/office/powerpoint/2010/main" val="1566635712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AEE9FC21-845C-4582-9988-BF0A3A03E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6600" dirty="0">
                <a:solidFill>
                  <a:srgbClr val="004990"/>
                </a:solidFill>
                <a:latin typeface="+mn-lt"/>
              </a:rPr>
              <a:t>Proč interoperabilní detekce?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40E2C321-D427-493C-805F-18EEE458D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4990"/>
                </a:solidFill>
                <a:ea typeface="+mj-ea"/>
                <a:cs typeface="+mj-cs"/>
              </a:rPr>
              <a:t> volný pohyb vozidel přes hranice v EU+</a:t>
            </a:r>
          </a:p>
          <a:p>
            <a:endParaRPr lang="cs-CZ" sz="3600" dirty="0">
              <a:solidFill>
                <a:srgbClr val="004990"/>
              </a:solidFill>
              <a:ea typeface="+mj-ea"/>
              <a:cs typeface="+mj-cs"/>
            </a:endParaRPr>
          </a:p>
          <a:p>
            <a:r>
              <a:rPr lang="cs-CZ" sz="3600" i="1" dirty="0">
                <a:solidFill>
                  <a:srgbClr val="004990"/>
                </a:solidFill>
                <a:ea typeface="+mj-ea"/>
                <a:cs typeface="+mj-cs"/>
              </a:rPr>
              <a:t> </a:t>
            </a:r>
            <a:r>
              <a:rPr lang="cs-CZ" sz="3600" dirty="0">
                <a:solidFill>
                  <a:srgbClr val="004990"/>
                </a:solidFill>
                <a:ea typeface="+mj-ea"/>
                <a:cs typeface="+mj-cs"/>
              </a:rPr>
              <a:t>jednotné podmínky pro konstrukci ŽKV v EU+</a:t>
            </a:r>
          </a:p>
          <a:p>
            <a:endParaRPr lang="cs-CZ" sz="3600" dirty="0">
              <a:solidFill>
                <a:srgbClr val="004990"/>
              </a:solidFill>
              <a:ea typeface="+mj-ea"/>
              <a:cs typeface="+mj-cs"/>
            </a:endParaRPr>
          </a:p>
          <a:p>
            <a:r>
              <a:rPr lang="cs-CZ" sz="3600" dirty="0">
                <a:solidFill>
                  <a:srgbClr val="004990"/>
                </a:solidFill>
                <a:ea typeface="+mj-ea"/>
                <a:cs typeface="+mj-cs"/>
              </a:rPr>
              <a:t> velký jednotný trh otevřený více dodavatelům</a:t>
            </a:r>
          </a:p>
          <a:p>
            <a:endParaRPr lang="cs-CZ" sz="4000" i="1" dirty="0">
              <a:solidFill>
                <a:srgbClr val="004990"/>
              </a:solidFill>
              <a:ea typeface="+mj-ea"/>
              <a:cs typeface="+mj-cs"/>
            </a:endParaRPr>
          </a:p>
          <a:p>
            <a:endParaRPr lang="cs-CZ" i="1" dirty="0">
              <a:solidFill>
                <a:srgbClr val="004990"/>
              </a:solidFill>
            </a:endParaRPr>
          </a:p>
          <a:p>
            <a:endParaRPr lang="cs-CZ" i="1" dirty="0">
              <a:solidFill>
                <a:srgbClr val="004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80512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6E54E3-4C8E-42AB-83BE-C0F0164B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23838"/>
            <a:ext cx="47625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75805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CCE25-BF58-493A-B5B6-A03072C6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>
                <a:solidFill>
                  <a:srgbClr val="004990"/>
                </a:solidFill>
                <a:latin typeface="+mn-lt"/>
              </a:rPr>
              <a:t>Certifikujeme interoperabilitu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9C36B1-4133-4C95-81E0-3DCD4B87C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7000" dirty="0">
                <a:solidFill>
                  <a:srgbClr val="004990"/>
                </a:solidFill>
                <a:ea typeface="+mj-ea"/>
                <a:cs typeface="+mj-cs"/>
              </a:rPr>
              <a:t>Základní legislativní opora:</a:t>
            </a:r>
          </a:p>
          <a:p>
            <a:pPr marL="914400" indent="-914400" algn="just">
              <a:lnSpc>
                <a:spcPct val="120000"/>
              </a:lnSpc>
              <a:buFont typeface="+mj-lt"/>
              <a:buAutoNum type="arabicPeriod"/>
            </a:pPr>
            <a:r>
              <a:rPr lang="cs-CZ" sz="5900" dirty="0">
                <a:solidFill>
                  <a:srgbClr val="004990"/>
                </a:solidFill>
                <a:ea typeface="+mj-ea"/>
                <a:cs typeface="+mj-cs"/>
              </a:rPr>
              <a:t>Směrnice Evropského parlamentu a Rady (EU) </a:t>
            </a:r>
            <a:r>
              <a:rPr lang="cs-CZ" sz="5900" b="1" dirty="0">
                <a:solidFill>
                  <a:srgbClr val="004990"/>
                </a:solidFill>
                <a:ea typeface="+mj-ea"/>
                <a:cs typeface="+mj-cs"/>
              </a:rPr>
              <a:t>2016/797</a:t>
            </a:r>
            <a:r>
              <a:rPr lang="cs-CZ" sz="5900" dirty="0">
                <a:solidFill>
                  <a:srgbClr val="004990"/>
                </a:solidFill>
                <a:ea typeface="+mj-ea"/>
                <a:cs typeface="+mj-cs"/>
              </a:rPr>
              <a:t> ve znění Směrnice (EU) 2020/700</a:t>
            </a:r>
          </a:p>
          <a:p>
            <a:pPr marL="914400" indent="-914400" algn="just">
              <a:lnSpc>
                <a:spcPct val="120000"/>
              </a:lnSpc>
              <a:buFont typeface="+mj-lt"/>
              <a:buAutoNum type="arabicPeriod"/>
            </a:pPr>
            <a:r>
              <a:rPr lang="cs-CZ" sz="5900" dirty="0">
                <a:solidFill>
                  <a:srgbClr val="004990"/>
                </a:solidFill>
              </a:rPr>
              <a:t>„TSI CCS 2026“, tj. </a:t>
            </a:r>
            <a:r>
              <a:rPr lang="pt-BR" sz="5900" dirty="0">
                <a:solidFill>
                  <a:srgbClr val="004990"/>
                </a:solidFill>
                <a:ea typeface="+mj-ea"/>
                <a:cs typeface="+mj-cs"/>
              </a:rPr>
              <a:t>Prováděcí nařízení Komise (EU) </a:t>
            </a:r>
            <a:r>
              <a:rPr lang="pt-BR" sz="5900" b="1" dirty="0">
                <a:solidFill>
                  <a:srgbClr val="004990"/>
                </a:solidFill>
                <a:ea typeface="+mj-ea"/>
                <a:cs typeface="+mj-cs"/>
              </a:rPr>
              <a:t>2023/1695</a:t>
            </a:r>
            <a:r>
              <a:rPr lang="cs-CZ" sz="5900" dirty="0">
                <a:solidFill>
                  <a:srgbClr val="004990"/>
                </a:solidFill>
                <a:ea typeface="+mj-ea"/>
                <a:cs typeface="+mj-cs"/>
              </a:rPr>
              <a:t> ve znění prováděcího nařízení Komise  (EU) 2026/693</a:t>
            </a:r>
          </a:p>
          <a:p>
            <a:pPr marL="914400" indent="-914400" algn="just">
              <a:lnSpc>
                <a:spcPct val="120000"/>
              </a:lnSpc>
              <a:buFont typeface="+mj-lt"/>
              <a:buAutoNum type="arabicPeriod"/>
            </a:pPr>
            <a:r>
              <a:rPr lang="cs-CZ" sz="5900" dirty="0">
                <a:solidFill>
                  <a:srgbClr val="004990"/>
                </a:solidFill>
                <a:ea typeface="+mj-ea"/>
                <a:cs typeface="+mj-cs"/>
              </a:rPr>
              <a:t>Rozhodnutí Komise </a:t>
            </a:r>
            <a:r>
              <a:rPr lang="cs-CZ" sz="5900" b="1" dirty="0">
                <a:solidFill>
                  <a:srgbClr val="004990"/>
                </a:solidFill>
                <a:ea typeface="+mj-ea"/>
                <a:cs typeface="+mj-cs"/>
              </a:rPr>
              <a:t>2010/713/EU</a:t>
            </a:r>
            <a:r>
              <a:rPr lang="cs-CZ" sz="5900" dirty="0">
                <a:solidFill>
                  <a:srgbClr val="004990"/>
                </a:solidFill>
                <a:ea typeface="+mj-ea"/>
                <a:cs typeface="+mj-cs"/>
              </a:rPr>
              <a:t> o modulech pro postupy posuzování shody, vhodnosti pro použití a ES ověřování, které mají být použity</a:t>
            </a:r>
            <a:br>
              <a:rPr lang="cs-CZ" sz="5900" dirty="0">
                <a:solidFill>
                  <a:srgbClr val="004990"/>
                </a:solidFill>
                <a:ea typeface="+mj-ea"/>
                <a:cs typeface="+mj-cs"/>
              </a:rPr>
            </a:br>
            <a:r>
              <a:rPr lang="cs-CZ" sz="5900" dirty="0">
                <a:solidFill>
                  <a:srgbClr val="004990"/>
                </a:solidFill>
                <a:ea typeface="+mj-ea"/>
                <a:cs typeface="+mj-cs"/>
              </a:rPr>
              <a:t>v technických specifikacích pro interoperabilitu</a:t>
            </a:r>
          </a:p>
          <a:p>
            <a:pPr marL="914400" indent="-914400" algn="just">
              <a:lnSpc>
                <a:spcPct val="120000"/>
              </a:lnSpc>
              <a:buFont typeface="+mj-lt"/>
              <a:buAutoNum type="arabicPeriod"/>
            </a:pPr>
            <a:r>
              <a:rPr lang="en-US" sz="5900" dirty="0">
                <a:solidFill>
                  <a:srgbClr val="004990"/>
                </a:solidFill>
                <a:ea typeface="+mj-ea"/>
                <a:cs typeface="+mj-cs"/>
              </a:rPr>
              <a:t>Interfaces between control-command and </a:t>
            </a:r>
            <a:r>
              <a:rPr lang="en-US" sz="5900" dirty="0" err="1">
                <a:solidFill>
                  <a:srgbClr val="004990"/>
                </a:solidFill>
                <a:ea typeface="+mj-ea"/>
                <a:cs typeface="+mj-cs"/>
              </a:rPr>
              <a:t>signalling</a:t>
            </a:r>
            <a:r>
              <a:rPr lang="en-US" sz="5900" dirty="0">
                <a:solidFill>
                  <a:srgbClr val="004990"/>
                </a:solidFill>
                <a:ea typeface="+mj-ea"/>
                <a:cs typeface="+mj-cs"/>
              </a:rPr>
              <a:t> trackside and other subsystems </a:t>
            </a:r>
            <a:r>
              <a:rPr lang="en-US" sz="5900" b="1" dirty="0">
                <a:solidFill>
                  <a:srgbClr val="004990"/>
                </a:solidFill>
                <a:ea typeface="+mj-ea"/>
                <a:cs typeface="+mj-cs"/>
              </a:rPr>
              <a:t>ERA/ERTMS/033281</a:t>
            </a:r>
            <a:r>
              <a:rPr lang="en-US" sz="5900" dirty="0">
                <a:solidFill>
                  <a:srgbClr val="004990"/>
                </a:solidFill>
                <a:ea typeface="+mj-ea"/>
                <a:cs typeface="+mj-cs"/>
              </a:rPr>
              <a:t> (ver. 5.</a:t>
            </a:r>
            <a:r>
              <a:rPr lang="cs-CZ" sz="5900" dirty="0">
                <a:solidFill>
                  <a:srgbClr val="004990"/>
                </a:solidFill>
                <a:ea typeface="+mj-ea"/>
                <a:cs typeface="+mj-cs"/>
              </a:rPr>
              <a:t>1</a:t>
            </a:r>
            <a:r>
              <a:rPr lang="en-US" sz="5900" dirty="0">
                <a:solidFill>
                  <a:srgbClr val="004990"/>
                </a:solidFill>
                <a:ea typeface="+mj-ea"/>
                <a:cs typeface="+mj-cs"/>
              </a:rPr>
              <a:t>)</a:t>
            </a:r>
            <a:endParaRPr lang="cs-CZ" sz="5900" dirty="0">
              <a:solidFill>
                <a:srgbClr val="004990"/>
              </a:solidFill>
              <a:ea typeface="+mj-ea"/>
              <a:cs typeface="+mj-cs"/>
            </a:endParaRPr>
          </a:p>
          <a:p>
            <a:pPr marL="457200" lvl="1" indent="0" algn="just">
              <a:buNone/>
            </a:pPr>
            <a:endParaRPr lang="cs-CZ" sz="5600" dirty="0">
              <a:solidFill>
                <a:srgbClr val="004990"/>
              </a:solidFill>
              <a:ea typeface="+mj-ea"/>
              <a:cs typeface="+mj-cs"/>
            </a:endParaRPr>
          </a:p>
          <a:p>
            <a:endParaRPr lang="cs-CZ" i="1" dirty="0">
              <a:solidFill>
                <a:srgbClr val="004990"/>
              </a:solidFill>
            </a:endParaRPr>
          </a:p>
          <a:p>
            <a:endParaRPr lang="cs-CZ" i="1" dirty="0">
              <a:solidFill>
                <a:srgbClr val="004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88880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CCE25-BF58-493A-B5B6-A03072C6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>
                <a:solidFill>
                  <a:srgbClr val="004990"/>
                </a:solidFill>
                <a:latin typeface="+mn-lt"/>
              </a:rPr>
              <a:t>Certifikujeme interoperabilitu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9C36B1-4133-4C95-81E0-3DCD4B87C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cs-CZ" sz="5500" dirty="0">
                <a:solidFill>
                  <a:srgbClr val="004990"/>
                </a:solidFill>
              </a:rPr>
              <a:t>Certifikaci podléhají dráhy celostátní a regionální</a:t>
            </a:r>
          </a:p>
          <a:p>
            <a:pPr algn="just"/>
            <a:endParaRPr lang="cs-CZ" sz="5500" dirty="0">
              <a:solidFill>
                <a:srgbClr val="004990"/>
              </a:solidFill>
              <a:ea typeface="+mj-ea"/>
              <a:cs typeface="+mj-cs"/>
            </a:endParaRPr>
          </a:p>
          <a:p>
            <a:pPr algn="just"/>
            <a:r>
              <a:rPr lang="cs-CZ" sz="5500" dirty="0">
                <a:solidFill>
                  <a:srgbClr val="004990"/>
                </a:solidFill>
                <a:ea typeface="+mj-ea"/>
                <a:cs typeface="+mj-cs"/>
              </a:rPr>
              <a:t>Traťový subsystém „řízení a zabezpečení“, část detekce vlaků</a:t>
            </a:r>
          </a:p>
          <a:p>
            <a:pPr marL="457200" lvl="1" indent="0" algn="just">
              <a:buNone/>
            </a:pPr>
            <a:r>
              <a:rPr lang="cs-CZ" sz="4500" dirty="0">
                <a:solidFill>
                  <a:srgbClr val="004990"/>
                </a:solidFill>
                <a:ea typeface="+mj-ea"/>
                <a:cs typeface="+mj-cs"/>
              </a:rPr>
              <a:t>dalšími částmi jsou: Vlakové zabezpečovací zařízení, Rádiová hlasová komunikace,  Rádiová datová komunikace a ATO</a:t>
            </a:r>
          </a:p>
          <a:p>
            <a:endParaRPr lang="cs-CZ" sz="5500" dirty="0">
              <a:solidFill>
                <a:srgbClr val="004990"/>
              </a:solidFill>
              <a:ea typeface="+mj-ea"/>
              <a:cs typeface="+mj-cs"/>
            </a:endParaRPr>
          </a:p>
          <a:p>
            <a:pPr algn="just"/>
            <a:r>
              <a:rPr lang="cs-CZ" sz="5500" dirty="0">
                <a:solidFill>
                  <a:srgbClr val="004990"/>
                </a:solidFill>
                <a:ea typeface="+mj-ea"/>
                <a:cs typeface="+mj-cs"/>
              </a:rPr>
              <a:t>Počítač náprav je prvkem interoperability</a:t>
            </a:r>
          </a:p>
          <a:p>
            <a:pPr algn="just"/>
            <a:endParaRPr lang="cs-CZ" sz="5500" dirty="0">
              <a:solidFill>
                <a:srgbClr val="004990"/>
              </a:solidFill>
              <a:ea typeface="+mj-ea"/>
              <a:cs typeface="+mj-cs"/>
            </a:endParaRPr>
          </a:p>
          <a:p>
            <a:pPr algn="just"/>
            <a:r>
              <a:rPr lang="cs-CZ" sz="5500" dirty="0">
                <a:solidFill>
                  <a:srgbClr val="004990"/>
                </a:solidFill>
                <a:ea typeface="+mj-ea"/>
                <a:cs typeface="+mj-cs"/>
              </a:rPr>
              <a:t>Interoperabilita kolejového obvodu se dokládá souladem jeho parametrů s ERA/ERTMS/033281</a:t>
            </a:r>
          </a:p>
          <a:p>
            <a:endParaRPr lang="cs-CZ" sz="5600" dirty="0">
              <a:solidFill>
                <a:srgbClr val="004990"/>
              </a:solidFill>
              <a:ea typeface="+mj-ea"/>
              <a:cs typeface="+mj-cs"/>
            </a:endParaRPr>
          </a:p>
          <a:p>
            <a:endParaRPr lang="cs-CZ" i="1" dirty="0">
              <a:solidFill>
                <a:srgbClr val="004990"/>
              </a:solidFill>
            </a:endParaRPr>
          </a:p>
          <a:p>
            <a:endParaRPr lang="cs-CZ" i="1" dirty="0">
              <a:solidFill>
                <a:srgbClr val="004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75827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CCE25-BF58-493A-B5B6-A03072C6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>
                <a:solidFill>
                  <a:srgbClr val="004990"/>
                </a:solidFill>
                <a:latin typeface="+mn-lt"/>
              </a:rPr>
              <a:t>Certifikujeme interoperabilitu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9C36B1-4133-4C95-81E0-3DCD4B87C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sz="7000" dirty="0">
                <a:solidFill>
                  <a:srgbClr val="004990"/>
                </a:solidFill>
                <a:ea typeface="+mj-ea"/>
                <a:cs typeface="+mj-cs"/>
              </a:rPr>
              <a:t>požadavky pro posuzování vychází z tabulky 6.3 TSI CCS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cs-CZ" sz="7000" dirty="0">
              <a:solidFill>
                <a:srgbClr val="004990"/>
              </a:solidFill>
              <a:ea typeface="+mj-ea"/>
              <a:cs typeface="+mj-cs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7000" dirty="0">
                <a:solidFill>
                  <a:srgbClr val="004990"/>
                </a:solidFill>
                <a:ea typeface="+mj-ea"/>
                <a:cs typeface="+mj-cs"/>
              </a:rPr>
              <a:t>Typické podklady:</a:t>
            </a:r>
          </a:p>
          <a:p>
            <a:pPr algn="just">
              <a:lnSpc>
                <a:spcPct val="120000"/>
              </a:lnSpc>
            </a:pPr>
            <a:r>
              <a:rPr lang="cs-CZ" sz="7000" dirty="0">
                <a:solidFill>
                  <a:srgbClr val="004990"/>
                </a:solidFill>
                <a:ea typeface="+mj-ea"/>
                <a:cs typeface="+mj-cs"/>
              </a:rPr>
              <a:t>projektová dokumentace</a:t>
            </a:r>
          </a:p>
          <a:p>
            <a:pPr algn="just">
              <a:lnSpc>
                <a:spcPct val="120000"/>
              </a:lnSpc>
            </a:pPr>
            <a:r>
              <a:rPr lang="cs-CZ" sz="7000" dirty="0">
                <a:solidFill>
                  <a:srgbClr val="004990"/>
                </a:solidFill>
                <a:ea typeface="+mj-ea"/>
                <a:cs typeface="+mj-cs"/>
              </a:rPr>
              <a:t>situační schémata, schémata izolace, závěrové tabulky</a:t>
            </a:r>
          </a:p>
          <a:p>
            <a:pPr algn="just">
              <a:lnSpc>
                <a:spcPct val="120000"/>
              </a:lnSpc>
            </a:pPr>
            <a:r>
              <a:rPr lang="cs-CZ" sz="7000" dirty="0">
                <a:solidFill>
                  <a:srgbClr val="004990"/>
                </a:solidFill>
                <a:ea typeface="+mj-ea"/>
                <a:cs typeface="+mj-cs"/>
              </a:rPr>
              <a:t>protokoly o přezkoušení zařízení a detekčních prostředků</a:t>
            </a:r>
            <a:endParaRPr lang="cs-CZ" sz="5600" dirty="0">
              <a:solidFill>
                <a:srgbClr val="004990"/>
              </a:solidFill>
              <a:ea typeface="+mj-ea"/>
              <a:cs typeface="+mj-cs"/>
            </a:endParaRPr>
          </a:p>
          <a:p>
            <a:endParaRPr lang="cs-CZ" i="1" dirty="0">
              <a:solidFill>
                <a:srgbClr val="004990"/>
              </a:solidFill>
            </a:endParaRPr>
          </a:p>
          <a:p>
            <a:endParaRPr lang="cs-CZ" i="1" dirty="0">
              <a:solidFill>
                <a:srgbClr val="004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95067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642</Words>
  <Application>Microsoft Office PowerPoint</Application>
  <PresentationFormat>Širokoúhlá obrazovka</PresentationFormat>
  <Paragraphs>111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(Základní text)</vt:lpstr>
      <vt:lpstr>Calibri Light</vt:lpstr>
      <vt:lpstr>Wingdings</vt:lpstr>
      <vt:lpstr>Motiv Office</vt:lpstr>
      <vt:lpstr>Prezentace aplikace PowerPoint</vt:lpstr>
      <vt:lpstr>Prezentace aplikace PowerPoint</vt:lpstr>
      <vt:lpstr>Směrnice o interoperabilitě…</vt:lpstr>
      <vt:lpstr>Prezentace aplikace PowerPoint</vt:lpstr>
      <vt:lpstr>Proč interoperabilní detekce?</vt:lpstr>
      <vt:lpstr>Prezentace aplikace PowerPoint</vt:lpstr>
      <vt:lpstr>Certifikujeme interoperabilitu</vt:lpstr>
      <vt:lpstr>Certifikujeme interoperabilitu</vt:lpstr>
      <vt:lpstr>Certifikujeme interoperabilitu</vt:lpstr>
      <vt:lpstr>Frauscher AzF</vt:lpstr>
      <vt:lpstr>Prezentace aplikace PowerPoint</vt:lpstr>
      <vt:lpstr>Prezentace aplikace PowerPoint</vt:lpstr>
      <vt:lpstr>Prezentace aplikace PowerPoint</vt:lpstr>
      <vt:lpstr>Prezentace aplikace PowerPoint</vt:lpstr>
      <vt:lpstr>TSI vs. TNŽ</vt:lpstr>
      <vt:lpstr>Námezníky a detekce v praxi…</vt:lpstr>
      <vt:lpstr>Prezentace aplikace PowerPoint</vt:lpstr>
      <vt:lpstr>Ostrůvky interoperabilních kolejí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Wimmer Petr, DiS.</dc:creator>
  <cp:lastModifiedBy>Esterle Štěpán, Mgr.</cp:lastModifiedBy>
  <cp:revision>64</cp:revision>
  <dcterms:created xsi:type="dcterms:W3CDTF">2019-11-22T09:43:59Z</dcterms:created>
  <dcterms:modified xsi:type="dcterms:W3CDTF">2026-06-01T13:48:04Z</dcterms:modified>
</cp:coreProperties>
</file>